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4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9C104-C187-43F0-B4FD-D52CCD624766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6F60B-7281-4AED-9C50-E253B26F62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76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6F60B-7281-4AED-9C50-E253B26F622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11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2015-05-04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사각형 설명선 28"/>
          <p:cNvSpPr/>
          <p:nvPr/>
        </p:nvSpPr>
        <p:spPr>
          <a:xfrm>
            <a:off x="179512" y="241484"/>
            <a:ext cx="4125825" cy="542002"/>
          </a:xfrm>
          <a:prstGeom prst="wedge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</a:rPr>
              <a:t> </a:t>
            </a:r>
            <a:r>
              <a:rPr lang="en-US" altLang="ko-KR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‘Ultimate Luxury Treatment’ </a:t>
            </a:r>
            <a:r>
              <a:rPr lang="ko-KR" altLang="en-US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</a:rPr>
              <a:t> </a:t>
            </a:r>
            <a:endParaRPr lang="en-US" altLang="ko-KR" sz="12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altLang="ko-KR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Snail Essential 24K Gold Mask</a:t>
            </a:r>
            <a:endParaRPr lang="en-US" altLang="ko-KR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51520" y="1455167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latin typeface="Adobe Heiti Std R" pitchFamily="34" charset="-128"/>
              </a:rPr>
              <a:t>”</a:t>
            </a:r>
            <a:r>
              <a:rPr lang="en-US" altLang="ko-KR" sz="1200" b="1" i="1" dirty="0" smtClean="0">
                <a:latin typeface="Adobe Heiti Std R" pitchFamily="34" charset="-128"/>
                <a:ea typeface="Adobe Heiti Std R" pitchFamily="34" charset="-128"/>
              </a:rPr>
              <a:t>Luxurious anti-aging home treatment designed for various aging concerns. “</a:t>
            </a:r>
            <a:endParaRPr lang="ko-KR" altLang="en-US" sz="1200" b="1" i="1" dirty="0">
              <a:latin typeface="Adobe Heiti Std R" pitchFamily="34" charset="-128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274007" y="1916832"/>
            <a:ext cx="389047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275704" y="1443750"/>
            <a:ext cx="389047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/>
          <p:cNvSpPr/>
          <p:nvPr/>
        </p:nvSpPr>
        <p:spPr>
          <a:xfrm>
            <a:off x="4677555" y="260648"/>
            <a:ext cx="1349022" cy="224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cs typeface="Ebrima" pitchFamily="2" charset="0"/>
              </a:rPr>
              <a:t>Main Ingredients</a:t>
            </a:r>
            <a:endParaRPr lang="ko-KR" alt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4695686" y="4149660"/>
            <a:ext cx="41967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3) </a:t>
            </a:r>
            <a:r>
              <a:rPr lang="en-US" altLang="ko-KR" sz="1050" b="1" dirty="0">
                <a:solidFill>
                  <a:srgbClr val="C8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EGF (Epidermal Growth Factor)  to stimulate cell growth. </a:t>
            </a:r>
            <a:endParaRPr lang="ko-KR" altLang="en-US" sz="1050" b="1" dirty="0">
              <a:solidFill>
                <a:srgbClr val="C80000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4697631" y="3068960"/>
            <a:ext cx="15039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2) </a:t>
            </a:r>
            <a:r>
              <a:rPr lang="en-US" altLang="ko-KR" sz="105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Noble </a:t>
            </a:r>
            <a:r>
              <a:rPr lang="en-US" altLang="ko-KR" sz="105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Snail </a:t>
            </a:r>
            <a:r>
              <a:rPr lang="en-US" altLang="ko-KR" sz="105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Mucin</a:t>
            </a:r>
            <a:endParaRPr lang="ko-KR" altLang="en-US" sz="1050" b="1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4711497" y="586740"/>
            <a:ext cx="2052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1) 99.9%24K Gold</a:t>
            </a:r>
            <a:endParaRPr lang="ko-KR" altLang="en-US" sz="1050" b="1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4684693" y="8212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900" dirty="0" smtClean="0"/>
              <a:t>Stimulates circulation</a:t>
            </a:r>
            <a:endParaRPr lang="ko-KR" altLang="en-US" sz="9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900" dirty="0" smtClean="0"/>
              <a:t>Prevents wrinkles and other signs of aging</a:t>
            </a:r>
            <a:endParaRPr lang="ko-KR" altLang="en-US" sz="9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900" dirty="0" smtClean="0"/>
              <a:t>Immune system strengthening </a:t>
            </a:r>
            <a:endParaRPr lang="ko-KR" altLang="en-US" sz="9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900" dirty="0" smtClean="0"/>
              <a:t>Improves Cell metabolism. Overall skin condition improves. </a:t>
            </a:r>
            <a:endParaRPr lang="ko-KR" altLang="en-US" sz="900" dirty="0"/>
          </a:p>
        </p:txBody>
      </p:sp>
      <p:sp>
        <p:nvSpPr>
          <p:cNvPr id="124" name="직사각형 123"/>
          <p:cNvSpPr/>
          <p:nvPr/>
        </p:nvSpPr>
        <p:spPr>
          <a:xfrm>
            <a:off x="4752528" y="3284984"/>
            <a:ext cx="32499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900" dirty="0" err="1" smtClean="0">
                <a:solidFill>
                  <a:srgbClr val="6633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Mucin</a:t>
            </a:r>
            <a:r>
              <a:rPr lang="en-US" altLang="ko-KR" sz="900" dirty="0" smtClean="0">
                <a:solidFill>
                  <a:srgbClr val="6633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Is </a:t>
            </a:r>
            <a:r>
              <a:rPr lang="en-US" altLang="ko-KR" sz="900" dirty="0">
                <a:solidFill>
                  <a:srgbClr val="6633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bodily secretion to restore the damaged tissue of its body.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900" dirty="0">
                <a:solidFill>
                  <a:srgbClr val="6633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Stimulates collagen synthesis, helping to heal the damage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900" dirty="0">
                <a:solidFill>
                  <a:srgbClr val="6633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Rich in skin beneficial nutrients and softening agent. </a:t>
            </a:r>
            <a:endParaRPr lang="ko-KR" altLang="en-US" sz="900" dirty="0">
              <a:solidFill>
                <a:srgbClr val="663300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4705738" y="512485"/>
            <a:ext cx="4156322" cy="248049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Ebrima" pitchFamily="2" charset="0"/>
              <a:cs typeface="Ebrima" pitchFamily="2" charset="0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4711497" y="3068961"/>
            <a:ext cx="4152780" cy="100085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Ebrima" pitchFamily="2" charset="0"/>
              <a:cs typeface="Ebrima" pitchFamily="2" charset="0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4717384" y="4122835"/>
            <a:ext cx="4152780" cy="155987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Ebrima" pitchFamily="2" charset="0"/>
              <a:cs typeface="Ebrima" pitchFamily="2" charset="0"/>
            </a:endParaRPr>
          </a:p>
        </p:txBody>
      </p:sp>
      <p:pic>
        <p:nvPicPr>
          <p:cNvPr id="1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9" r="50000" b="1"/>
          <a:stretch/>
        </p:blipFill>
        <p:spPr bwMode="auto">
          <a:xfrm>
            <a:off x="7339846" y="633201"/>
            <a:ext cx="1194688" cy="934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직사각형 145"/>
          <p:cNvSpPr/>
          <p:nvPr/>
        </p:nvSpPr>
        <p:spPr>
          <a:xfrm>
            <a:off x="107504" y="2756968"/>
            <a:ext cx="1295631" cy="1006638"/>
          </a:xfrm>
          <a:prstGeom prst="rect">
            <a:avLst/>
          </a:prstGeom>
          <a:gradFill>
            <a:gsLst>
              <a:gs pos="0">
                <a:schemeClr val="accent6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">
                <a:srgbClr val="FFC000">
                  <a:lumMod val="3000"/>
                  <a:lumOff val="97000"/>
                  <a:alpha val="71000"/>
                </a:srgb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24K gold</a:t>
            </a:r>
            <a:r>
              <a:rPr lang="ko-KR" altLang="en-US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cs typeface="Ebrima" pitchFamily="2" charset="0"/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1000µg</a:t>
            </a:r>
          </a:p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endParaRPr lang="en-US" altLang="ko-KR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Gold Snail </a:t>
            </a:r>
            <a:r>
              <a:rPr lang="en-US" altLang="ko-KR" sz="1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Mucin</a:t>
            </a:r>
            <a:r>
              <a:rPr lang="en-US" altLang="ko-KR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Extract</a:t>
            </a:r>
          </a:p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1,000ppm</a:t>
            </a:r>
          </a:p>
          <a:p>
            <a:pPr>
              <a:lnSpc>
                <a:spcPct val="120000"/>
              </a:lnSpc>
            </a:pPr>
            <a:endParaRPr lang="ko-KR" altLang="en-US" sz="1000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1499551" y="2756968"/>
            <a:ext cx="1573639" cy="1040429"/>
          </a:xfrm>
          <a:prstGeom prst="rect">
            <a:avLst/>
          </a:prstGeom>
          <a:gradFill>
            <a:gsLst>
              <a:gs pos="0">
                <a:schemeClr val="accent6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">
                <a:srgbClr val="FFC000">
                  <a:lumMod val="3000"/>
                  <a:lumOff val="97000"/>
                  <a:alpha val="71000"/>
                </a:srgb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Wash-off type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Maximum hydration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Golden color   </a:t>
            </a:r>
            <a:endParaRPr lang="ko-KR" altLang="en-US" sz="1000" dirty="0">
              <a:solidFill>
                <a:srgbClr val="FF0000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3159334" y="2756968"/>
            <a:ext cx="1468878" cy="1040429"/>
          </a:xfrm>
          <a:prstGeom prst="rect">
            <a:avLst/>
          </a:prstGeom>
          <a:gradFill>
            <a:gsLst>
              <a:gs pos="0">
                <a:schemeClr val="accent6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">
                <a:srgbClr val="FFC000">
                  <a:lumMod val="3000"/>
                  <a:lumOff val="97000"/>
                  <a:alpha val="71000"/>
                </a:srgb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24K gold stimulates lifting effect</a:t>
            </a:r>
            <a:r>
              <a:rPr lang="en-US" altLang="ko-K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Ginseng-fed noble snail offers EGF to increase firmness. </a:t>
            </a:r>
            <a:endParaRPr lang="ko-KR" alt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  <a:p>
            <a:pPr>
              <a:lnSpc>
                <a:spcPct val="120000"/>
              </a:lnSpc>
            </a:pPr>
            <a:endParaRPr lang="ko-KR" altLang="en-US" sz="1000" dirty="0">
              <a:latin typeface="Ebrima" pitchFamily="2" charset="0"/>
              <a:cs typeface="Ebrima" pitchFamily="2" charset="0"/>
            </a:endParaRPr>
          </a:p>
        </p:txBody>
      </p:sp>
      <p:grpSp>
        <p:nvGrpSpPr>
          <p:cNvPr id="149" name="그룹 148"/>
          <p:cNvGrpSpPr/>
          <p:nvPr/>
        </p:nvGrpSpPr>
        <p:grpSpPr>
          <a:xfrm>
            <a:off x="107504" y="2201036"/>
            <a:ext cx="1295631" cy="555932"/>
            <a:chOff x="946452" y="625"/>
            <a:chExt cx="6336694" cy="18275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0" name="직사각형 149"/>
            <p:cNvSpPr/>
            <p:nvPr/>
          </p:nvSpPr>
          <p:spPr>
            <a:xfrm>
              <a:off x="946452" y="625"/>
              <a:ext cx="6336694" cy="142142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ko-KR" sz="11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itchFamily="2" charset="0"/>
                  <a:ea typeface="Ebrima" pitchFamily="2" charset="0"/>
                  <a:cs typeface="Ebrima" pitchFamily="2" charset="0"/>
                </a:rPr>
                <a:t>Intense Deep Care</a:t>
              </a:r>
              <a:endParaRPr lang="ko-KR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151" name="직사각형 150"/>
            <p:cNvSpPr/>
            <p:nvPr/>
          </p:nvSpPr>
          <p:spPr>
            <a:xfrm>
              <a:off x="946452" y="625"/>
              <a:ext cx="6336694" cy="1827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 latinLnBrk="1"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 dirty="0">
                <a:latin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152" name="그룹 151"/>
          <p:cNvGrpSpPr/>
          <p:nvPr/>
        </p:nvGrpSpPr>
        <p:grpSpPr>
          <a:xfrm>
            <a:off x="1473794" y="2178022"/>
            <a:ext cx="1730054" cy="455406"/>
            <a:chOff x="420807" y="625"/>
            <a:chExt cx="6862339" cy="18275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3" name="직사각형 152"/>
            <p:cNvSpPr/>
            <p:nvPr/>
          </p:nvSpPr>
          <p:spPr>
            <a:xfrm>
              <a:off x="420807" y="625"/>
              <a:ext cx="6336694" cy="182754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4" name="직사각형 153"/>
            <p:cNvSpPr/>
            <p:nvPr/>
          </p:nvSpPr>
          <p:spPr>
            <a:xfrm>
              <a:off x="946452" y="625"/>
              <a:ext cx="6336694" cy="1827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 latinLnBrk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 dirty="0">
                <a:latin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155" name="그룹 154"/>
          <p:cNvGrpSpPr/>
          <p:nvPr/>
        </p:nvGrpSpPr>
        <p:grpSpPr>
          <a:xfrm>
            <a:off x="3131840" y="2179965"/>
            <a:ext cx="1449236" cy="453463"/>
            <a:chOff x="946452" y="625"/>
            <a:chExt cx="6336694" cy="18275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6" name="직사각형 155"/>
            <p:cNvSpPr/>
            <p:nvPr/>
          </p:nvSpPr>
          <p:spPr>
            <a:xfrm>
              <a:off x="946452" y="625"/>
              <a:ext cx="6336694" cy="182754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itchFamily="2" charset="0"/>
                  <a:ea typeface="Ebrima" pitchFamily="2" charset="0"/>
                  <a:cs typeface="Ebrima" pitchFamily="2" charset="0"/>
                </a:rPr>
                <a:t>Lifting &amp; Firming</a:t>
              </a:r>
              <a:endParaRPr lang="ko-KR" alt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946452" y="625"/>
              <a:ext cx="6336694" cy="1827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 latinLnBrk="1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100" kern="1200" dirty="0">
                <a:latin typeface="Ebrima" pitchFamily="2" charset="0"/>
                <a:cs typeface="Ebrima" pitchFamily="2" charset="0"/>
              </a:endParaRPr>
            </a:p>
          </p:txBody>
        </p:sp>
      </p:grpSp>
      <p:sp>
        <p:nvSpPr>
          <p:cNvPr id="158" name="직사각형 157"/>
          <p:cNvSpPr/>
          <p:nvPr/>
        </p:nvSpPr>
        <p:spPr>
          <a:xfrm>
            <a:off x="1331640" y="2226476"/>
            <a:ext cx="1853687" cy="40695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Gold luxury Formula</a:t>
            </a:r>
            <a:endParaRPr lang="ko-KR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pic>
        <p:nvPicPr>
          <p:cNvPr id="16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45" t="27416" r="41492" b="48321"/>
          <a:stretch/>
        </p:blipFill>
        <p:spPr bwMode="auto">
          <a:xfrm rot="2002046">
            <a:off x="1883889" y="5002079"/>
            <a:ext cx="1008046" cy="9781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090" y="3125511"/>
            <a:ext cx="590887" cy="80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r="20000"/>
          <a:stretch/>
        </p:blipFill>
        <p:spPr bwMode="auto">
          <a:xfrm>
            <a:off x="7723481" y="3115491"/>
            <a:ext cx="557942" cy="81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" name="직사각형 163"/>
          <p:cNvSpPr/>
          <p:nvPr/>
        </p:nvSpPr>
        <p:spPr>
          <a:xfrm>
            <a:off x="4824536" y="1713582"/>
            <a:ext cx="446348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900" b="1" dirty="0" smtClean="0"/>
              <a:t>Gold therapy loved by Cleopatra and Yang </a:t>
            </a:r>
            <a:r>
              <a:rPr lang="en-US" altLang="ko-KR" sz="900" b="1" dirty="0" err="1" smtClean="0"/>
              <a:t>Kuei-fei</a:t>
            </a:r>
            <a:endParaRPr lang="en-US" altLang="ko-KR" sz="900" b="1" dirty="0" smtClean="0"/>
          </a:p>
          <a:p>
            <a:pPr>
              <a:lnSpc>
                <a:spcPct val="150000"/>
              </a:lnSpc>
            </a:pPr>
            <a:r>
              <a:rPr lang="ko-KR" altLang="en-US" sz="800" dirty="0" smtClean="0"/>
              <a:t>    </a:t>
            </a:r>
            <a:endParaRPr lang="ko-KR" altLang="en-US" sz="800" dirty="0"/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49" y="2021365"/>
            <a:ext cx="633641" cy="85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452" y="1955956"/>
            <a:ext cx="721830" cy="99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Rectangle 21"/>
          <p:cNvSpPr>
            <a:spLocks noChangeArrowheads="1"/>
          </p:cNvSpPr>
          <p:nvPr/>
        </p:nvSpPr>
        <p:spPr bwMode="auto">
          <a:xfrm>
            <a:off x="4672345" y="4282409"/>
            <a:ext cx="2438191" cy="13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v"/>
            </a:pPr>
            <a:endParaRPr lang="en-US" altLang="ko-KR" sz="900" b="1" dirty="0" smtClean="0">
              <a:solidFill>
                <a:srgbClr val="000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ko-KR" sz="900" dirty="0" smtClean="0">
                <a:solidFill>
                  <a:srgbClr val="00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altLang="ko-KR" sz="900" dirty="0">
                <a:latin typeface="Ebrima" pitchFamily="2" charset="0"/>
                <a:ea typeface="Ebrima" pitchFamily="2" charset="0"/>
                <a:cs typeface="Ebrima" pitchFamily="2" charset="0"/>
              </a:rPr>
              <a:t>EGF is a </a:t>
            </a:r>
            <a:r>
              <a:rPr lang="en-US" altLang="ko-KR" sz="900" dirty="0">
                <a:solidFill>
                  <a:srgbClr val="C8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growth factor in upper layers of the skin that stimulates cell growth, proliferation, and differentiation.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ko-KR" sz="900" dirty="0">
                <a:latin typeface="Ebrima" pitchFamily="2" charset="0"/>
                <a:ea typeface="Ebrima" pitchFamily="2" charset="0"/>
                <a:cs typeface="Ebrima" pitchFamily="2" charset="0"/>
              </a:rPr>
              <a:t>From mid 20, skin’s existing EGF starts to decrease, slowing the cell renewal. EGF can paly significant role in  delaying this aging process. </a:t>
            </a:r>
          </a:p>
        </p:txBody>
      </p:sp>
      <p:pic>
        <p:nvPicPr>
          <p:cNvPr id="16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5538" y="4540447"/>
            <a:ext cx="1831636" cy="80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직사각형 168"/>
          <p:cNvSpPr/>
          <p:nvPr/>
        </p:nvSpPr>
        <p:spPr>
          <a:xfrm>
            <a:off x="4739700" y="5805264"/>
            <a:ext cx="4152780" cy="70079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>
            <a:off x="4781662" y="5805264"/>
            <a:ext cx="11961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4) </a:t>
            </a:r>
            <a:r>
              <a:rPr lang="en-US" altLang="ko-KR" sz="1050" b="1" dirty="0" smtClean="0">
                <a:latin typeface="Ebrima" pitchFamily="2" charset="0"/>
                <a:cs typeface="Ebrima" pitchFamily="2" charset="0"/>
              </a:rPr>
              <a:t>Pomegranate</a:t>
            </a:r>
            <a:endParaRPr lang="ko-KR" altLang="en-US" sz="1050" b="1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4824536" y="599822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900" dirty="0" smtClean="0">
                <a:solidFill>
                  <a:prstClr val="black"/>
                </a:solidFill>
              </a:rPr>
              <a:t>Powerful antioxidant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900" dirty="0" smtClean="0">
                <a:solidFill>
                  <a:prstClr val="black"/>
                </a:solidFill>
              </a:rPr>
              <a:t>Improves Hydration &amp; Vitality </a:t>
            </a:r>
          </a:p>
        </p:txBody>
      </p:sp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96695" y="5723611"/>
            <a:ext cx="5453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TextBox 176"/>
          <p:cNvSpPr txBox="1"/>
          <p:nvPr/>
        </p:nvSpPr>
        <p:spPr>
          <a:xfrm>
            <a:off x="340670" y="4803370"/>
            <a:ext cx="127900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" dirty="0" smtClean="0"/>
              <a:t>Powerful anti-aging </a:t>
            </a:r>
          </a:p>
          <a:p>
            <a:pPr algn="ctr"/>
            <a:r>
              <a:rPr lang="en-US" altLang="ko-KR" sz="880" dirty="0" smtClean="0"/>
              <a:t>Wrinkle Diminishing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96013" y="5891583"/>
            <a:ext cx="116767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" dirty="0" smtClean="0"/>
              <a:t>Great skin renewal</a:t>
            </a:r>
          </a:p>
          <a:p>
            <a:pPr algn="ctr"/>
            <a:r>
              <a:rPr lang="en-US" altLang="ko-KR" sz="880" dirty="0" smtClean="0"/>
              <a:t>Inner skin strengthening 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120194" y="5882298"/>
            <a:ext cx="116377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" dirty="0" smtClean="0"/>
              <a:t>Luxury care that gives a Noticeable difference</a:t>
            </a:r>
            <a:endParaRPr lang="en-US" altLang="ko-KR" sz="880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387029" y="4734400"/>
            <a:ext cx="1170632" cy="494800"/>
          </a:xfrm>
          <a:prstGeom prst="roundRect">
            <a:avLst/>
          </a:prstGeom>
          <a:noFill/>
          <a:ln>
            <a:solidFill>
              <a:srgbClr val="7E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610056" y="5864186"/>
            <a:ext cx="1073892" cy="589150"/>
          </a:xfrm>
          <a:prstGeom prst="roundRect">
            <a:avLst/>
          </a:prstGeom>
          <a:noFill/>
          <a:ln>
            <a:solidFill>
              <a:srgbClr val="7E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모서리가 둥근 직사각형 181"/>
          <p:cNvSpPr/>
          <p:nvPr/>
        </p:nvSpPr>
        <p:spPr>
          <a:xfrm>
            <a:off x="3271142" y="4734400"/>
            <a:ext cx="1170632" cy="494800"/>
          </a:xfrm>
          <a:prstGeom prst="roundRect">
            <a:avLst/>
          </a:prstGeom>
          <a:noFill/>
          <a:ln>
            <a:solidFill>
              <a:srgbClr val="7E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3142604" y="5886528"/>
            <a:ext cx="1073892" cy="494800"/>
          </a:xfrm>
          <a:prstGeom prst="roundRect">
            <a:avLst/>
          </a:prstGeom>
          <a:noFill/>
          <a:ln>
            <a:solidFill>
              <a:srgbClr val="7E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TextBox 187"/>
          <p:cNvSpPr txBox="1"/>
          <p:nvPr/>
        </p:nvSpPr>
        <p:spPr>
          <a:xfrm>
            <a:off x="3217979" y="4816354"/>
            <a:ext cx="125556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" dirty="0" smtClean="0"/>
              <a:t>Ultimate hydration and nourishment</a:t>
            </a:r>
            <a:endParaRPr lang="en-US" altLang="ko-KR" sz="880" dirty="0"/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1802596" y="4067161"/>
            <a:ext cx="1170632" cy="494800"/>
          </a:xfrm>
          <a:prstGeom prst="roundRect">
            <a:avLst/>
          </a:prstGeom>
          <a:noFill/>
          <a:ln>
            <a:solidFill>
              <a:srgbClr val="7E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TextBox 190"/>
          <p:cNvSpPr txBox="1"/>
          <p:nvPr/>
        </p:nvSpPr>
        <p:spPr>
          <a:xfrm>
            <a:off x="1779162" y="4122835"/>
            <a:ext cx="125556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" dirty="0" smtClean="0"/>
              <a:t>Purifying &amp; Detoxifying</a:t>
            </a:r>
            <a:endParaRPr lang="en-US" altLang="ko-KR" sz="880" dirty="0"/>
          </a:p>
        </p:txBody>
      </p:sp>
      <p:sp>
        <p:nvSpPr>
          <p:cNvPr id="192" name="오른쪽 화살표 191"/>
          <p:cNvSpPr/>
          <p:nvPr/>
        </p:nvSpPr>
        <p:spPr>
          <a:xfrm rot="2212016">
            <a:off x="2805618" y="5881952"/>
            <a:ext cx="288563" cy="26253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오른쪽 화살표 194"/>
          <p:cNvSpPr/>
          <p:nvPr/>
        </p:nvSpPr>
        <p:spPr>
          <a:xfrm rot="8843272">
            <a:off x="1783200" y="5896338"/>
            <a:ext cx="280945" cy="26253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위쪽 화살표 13"/>
          <p:cNvSpPr/>
          <p:nvPr/>
        </p:nvSpPr>
        <p:spPr>
          <a:xfrm>
            <a:off x="2242424" y="4640033"/>
            <a:ext cx="241344" cy="245770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오른쪽 화살표 195"/>
          <p:cNvSpPr/>
          <p:nvPr/>
        </p:nvSpPr>
        <p:spPr>
          <a:xfrm rot="21390757">
            <a:off x="2861410" y="4949702"/>
            <a:ext cx="288563" cy="26253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오른쪽 화살표 196"/>
          <p:cNvSpPr/>
          <p:nvPr/>
        </p:nvSpPr>
        <p:spPr>
          <a:xfrm rot="10624302">
            <a:off x="1638688" y="4949702"/>
            <a:ext cx="280945" cy="26253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50529" y="1043532"/>
            <a:ext cx="1349022" cy="224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Concept</a:t>
            </a:r>
            <a:endParaRPr lang="ko-KR" alt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19333" y="1755362"/>
            <a:ext cx="3929132" cy="116958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038528" y="5335714"/>
            <a:ext cx="898789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Before</a:t>
            </a:r>
            <a:endParaRPr lang="ko-KR" altLang="en-US" sz="800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7954346" y="5334182"/>
            <a:ext cx="898789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After EGF application. </a:t>
            </a:r>
            <a:endParaRPr lang="ko-KR" altLang="en-US" sz="700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909939" y="1892111"/>
            <a:ext cx="222881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prstClr val="black"/>
                </a:solidFill>
                <a:latin typeface="Ebrima" pitchFamily="2" charset="0"/>
                <a:cs typeface="Ebrima" pitchFamily="2" charset="0"/>
              </a:rPr>
              <a:t> </a:t>
            </a:r>
            <a:r>
              <a:rPr lang="en-US" altLang="ko-KR" sz="9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It is widely known that Yang </a:t>
            </a:r>
            <a:r>
              <a:rPr lang="en-US" altLang="ko-KR" sz="900" dirty="0" err="1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Kuei-fei</a:t>
            </a:r>
            <a:r>
              <a:rPr lang="en-US" altLang="ko-KR" sz="900" dirty="0" smtClean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loved taking bath with gold and that Cleopatra wore gold mask every night to retain her youthful skin. </a:t>
            </a:r>
            <a:endParaRPr lang="ko-KR" altLang="en-US" sz="900" dirty="0">
              <a:latin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내용 개체 틀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7127272"/>
              </p:ext>
            </p:extLst>
          </p:nvPr>
        </p:nvGraphicFramePr>
        <p:xfrm>
          <a:off x="86267" y="44624"/>
          <a:ext cx="4428999" cy="66967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76064"/>
                <a:gridCol w="720080"/>
                <a:gridCol w="3132855"/>
              </a:tblGrid>
              <a:tr h="246277">
                <a:tc rowSpan="5">
                  <a:txBody>
                    <a:bodyPr/>
                    <a:lstStyle/>
                    <a:p>
                      <a:pPr algn="ctr" latinLnBrk="1"/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ctr" latinLnBrk="1"/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ctr" latinLnBrk="1"/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ctr" latinLnBrk="1"/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ctr" latinLnBrk="1"/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ctr" latinLnBrk="1"/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ctr" latinLnBrk="1"/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ctr" latinLnBrk="1"/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ctr" latinLnBrk="1"/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Name 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Snail Essential 24K Gold Mask </a:t>
                      </a:r>
                      <a:endParaRPr lang="ko-KR" altLang="en-US" sz="1000" dirty="0">
                        <a:latin typeface="Ebrima" pitchFamily="2" charset="0"/>
                        <a:ea typeface="+mn-ea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</a:tr>
              <a:tr h="447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Key</a:t>
                      </a:r>
                      <a:r>
                        <a:rPr lang="en-US" altLang="ko-KR" sz="10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Selling Point</a:t>
                      </a:r>
                      <a:endParaRPr lang="en-US" altLang="ko-KR" sz="1000" b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Gold therapy </a:t>
                      </a:r>
                      <a:r>
                        <a:rPr lang="en-US" altLang="ko-KR" sz="1000" b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antiaging</a:t>
                      </a:r>
                      <a:r>
                        <a:rPr lang="en-US" altLang="ko-KR" sz="10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care for an ultimate luxury</a:t>
                      </a:r>
                      <a:r>
                        <a:rPr lang="en-US" altLang="ko-KR" sz="1000" b="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skin treatment. </a:t>
                      </a:r>
                      <a:endParaRPr lang="en-US" altLang="ko-KR" sz="1000" b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</a:tr>
              <a:tr h="2308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Ingredient</a:t>
                      </a:r>
                      <a:endParaRPr lang="ko-KR" altLang="en-US" sz="1000" b="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24k gold</a:t>
                      </a:r>
                      <a:r>
                        <a:rPr lang="ko-KR" altLang="en-US" sz="1000" dirty="0" smtClean="0">
                          <a:latin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US" altLang="ko-KR" sz="1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1000µg, Nobel snail </a:t>
                      </a:r>
                      <a:r>
                        <a:rPr lang="en-US" altLang="ko-KR" sz="100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mucin</a:t>
                      </a:r>
                      <a:r>
                        <a:rPr lang="en-US" altLang="ko-KR" sz="1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1,000ppm</a:t>
                      </a:r>
                      <a:endParaRPr lang="en-US" altLang="ko-KR" sz="1000" b="0" baseline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</a:tr>
              <a:tr h="3001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err="1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Vol</a:t>
                      </a:r>
                      <a:r>
                        <a:rPr lang="en-US" altLang="ko-KR" sz="10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/ price</a:t>
                      </a:r>
                      <a:endParaRPr lang="ko-KR" altLang="en-US" sz="1000" b="0" dirty="0" smtClean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100ml</a:t>
                      </a:r>
                      <a:r>
                        <a:rPr lang="en-US" altLang="ko-KR" sz="10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/ 18,000 </a:t>
                      </a:r>
                      <a:r>
                        <a:rPr lang="ko-KR" altLang="en-US" sz="1000" baseline="0" dirty="0" smtClean="0">
                          <a:latin typeface="Ebrima" pitchFamily="2" charset="0"/>
                          <a:ea typeface="+mn-ea"/>
                          <a:cs typeface="Ebrima" pitchFamily="2" charset="0"/>
                        </a:rPr>
                        <a:t> </a:t>
                      </a:r>
                      <a:r>
                        <a:rPr lang="en-US" altLang="ko-KR" sz="10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won</a:t>
                      </a:r>
                      <a:endParaRPr lang="ko-KR" altLang="en-US" sz="1000" dirty="0" smtClean="0">
                        <a:latin typeface="Ebrima" pitchFamily="2" charset="0"/>
                        <a:ea typeface="+mn-ea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</a:tr>
              <a:tr h="507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0" marR="0" indent="0" algn="ctr" defTabSz="94615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Direction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After cleansing</a:t>
                      </a:r>
                      <a:r>
                        <a:rPr lang="en-US" altLang="ko-KR" sz="10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and toner, spread generous amount of the mask on entire face avoiding eye and lip area. Leave on </a:t>
                      </a:r>
                      <a:r>
                        <a:rPr lang="en-US" altLang="ko-KR" sz="10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for 15~20 minutes and wash off. </a:t>
                      </a:r>
                      <a:endParaRPr lang="en-US" altLang="ko-KR" sz="1000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/>
                </a:tc>
              </a:tr>
              <a:tr h="2822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Feature</a:t>
                      </a:r>
                      <a:endParaRPr kumimoji="0" lang="ko-KR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brima" pitchFamily="2" charset="0"/>
                        <a:ea typeface="+mn-ea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sng" kern="12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1. Luxurious intense treatment </a:t>
                      </a:r>
                      <a:r>
                        <a:rPr lang="ko-KR" altLang="en-US" sz="1000" u="sng" kern="1200" baseline="0" dirty="0" smtClean="0">
                          <a:effectLst/>
                          <a:latin typeface="Ebrima" pitchFamily="2" charset="0"/>
                          <a:cs typeface="Ebrima" pitchFamily="2" charset="0"/>
                        </a:rPr>
                        <a:t> </a:t>
                      </a:r>
                      <a:endParaRPr lang="en-US" altLang="ko-KR" sz="1000" u="sng" kern="1200" baseline="0" dirty="0" smtClean="0">
                        <a:effectLst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0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Formulated with the powerful </a:t>
                      </a:r>
                      <a:r>
                        <a:rPr lang="en-US" altLang="ko-KR" sz="1000" baseline="0" dirty="0" err="1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antiaging</a:t>
                      </a:r>
                      <a:r>
                        <a:rPr lang="en-US" altLang="ko-KR" sz="10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ingredients, 24K gold 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1000µg and ginseng-fed noble snail </a:t>
                      </a:r>
                      <a:r>
                        <a:rPr lang="en-US" altLang="ko-KR" sz="1000" baseline="0" dirty="0" err="1" smtClean="0">
                          <a:solidFill>
                            <a:srgbClr val="FF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mucin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Ebrima" pitchFamily="2" charset="0"/>
                          <a:ea typeface="+mn-ea"/>
                          <a:cs typeface="Ebrima" pitchFamily="2" charset="0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1,000ppm, this mask offers noticeably improvement on  overall skin condition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sng" kern="12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2. Renewal </a:t>
                      </a:r>
                      <a:r>
                        <a:rPr lang="ko-KR" altLang="en-US" sz="1000" u="sng" kern="1200" baseline="0" dirty="0" smtClean="0">
                          <a:effectLst/>
                          <a:latin typeface="Ebrima" pitchFamily="2" charset="0"/>
                          <a:cs typeface="Ebrima" pitchFamily="2" charset="0"/>
                        </a:rPr>
                        <a:t> </a:t>
                      </a:r>
                      <a:r>
                        <a:rPr lang="en-US" altLang="ko-KR" sz="1000" u="sng" kern="12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&amp; Firmness  Improvement 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0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Snail </a:t>
                      </a:r>
                      <a:r>
                        <a:rPr lang="en-US" altLang="ko-KR" sz="1000" baseline="0" dirty="0" err="1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mucin</a:t>
                      </a:r>
                      <a:r>
                        <a:rPr lang="en-US" altLang="ko-KR" sz="10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and </a:t>
                      </a:r>
                      <a:r>
                        <a:rPr lang="en-US" altLang="ko-KR" sz="1000" baseline="0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EGF maximizes skin’s renewing power, building the stronger protective layer on the surface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sng" kern="12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3.  Vitality &amp; Moisture Improvement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- Phytoestrogen-rich pomegranate brings vitality to the complexion, and green tea seed oil provides deep hydration</a:t>
                      </a:r>
                      <a:endParaRPr lang="ko-KR" altLang="en-US" sz="1000" baseline="0" dirty="0" smtClean="0"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sng" kern="12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4. Never-drying Gold Mask Formula</a:t>
                      </a:r>
                      <a:r>
                        <a:rPr lang="ko-KR" altLang="en-US" sz="1000" u="sng" kern="1200" baseline="0" dirty="0" smtClean="0">
                          <a:effectLst/>
                          <a:latin typeface="Ebrima" pitchFamily="2" charset="0"/>
                          <a:cs typeface="Ebrima" pitchFamily="2" charset="0"/>
                        </a:rPr>
                        <a:t> </a:t>
                      </a:r>
                      <a:endParaRPr lang="en-US" altLang="ko-KR" sz="1000" u="sng" kern="1200" baseline="0" dirty="0" smtClean="0">
                        <a:effectLst/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- Unlike many other wash-off masks, this Snail Essential 24K Gold Mask does not dry out over time. It retains silky, hydrating formula over time.  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961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Sales Talk</a:t>
                      </a:r>
                      <a:endParaRPr lang="ko-KR" altLang="en-US" sz="1000" b="1" dirty="0"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000" b="1" u="sng" dirty="0" smtClean="0">
                        <a:latin typeface="Ebrima" pitchFamily="2" charset="0"/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800" b="1" kern="1200" baseline="0" dirty="0" smtClean="0">
                        <a:effectLst/>
                      </a:endParaRPr>
                    </a:p>
                  </a:txBody>
                  <a:tcPr marL="91441" marR="9144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52651"/>
              </p:ext>
            </p:extLst>
          </p:nvPr>
        </p:nvGraphicFramePr>
        <p:xfrm>
          <a:off x="4644008" y="691498"/>
          <a:ext cx="4320480" cy="3457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367"/>
                <a:gridCol w="1268187"/>
                <a:gridCol w="1302682"/>
                <a:gridCol w="1228244"/>
              </a:tblGrid>
              <a:tr h="3982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Brand</a:t>
                      </a:r>
                      <a:endParaRPr lang="ko-KR" altLang="en-US" sz="12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The </a:t>
                      </a:r>
                      <a:r>
                        <a:rPr lang="en-US" altLang="ko-KR" sz="1200" b="1" i="0" u="none" strike="noStrike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Saem</a:t>
                      </a:r>
                      <a:endParaRPr lang="ko-KR" altLang="en-US" sz="12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Medi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-Peel</a:t>
                      </a:r>
                      <a:endParaRPr lang="ko-KR" altLang="en-US" sz="12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Tony Moly</a:t>
                      </a:r>
                      <a:endParaRPr lang="ko-KR" altLang="en-US" sz="12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16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Name</a:t>
                      </a:r>
                      <a:endParaRPr lang="ko-KR" altLang="en-US" sz="1000" b="1" i="0" u="none" strike="noStrike" dirty="0">
                        <a:solidFill>
                          <a:srgbClr val="FFFF00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Snail Essential 24K Gold Mask </a:t>
                      </a:r>
                      <a:endParaRPr lang="ko-KR" altLang="en-US" sz="1000" b="1" dirty="0">
                        <a:latin typeface="Ebrima" pitchFamily="2" charset="0"/>
                        <a:ea typeface="+mn-ea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Skinday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luxury</a:t>
                      </a:r>
                    </a:p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24K Gold Mask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Luxury</a:t>
                      </a:r>
                      <a:r>
                        <a:rPr lang="en-US" altLang="ko-KR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Gem Gold 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24K Mask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92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Image</a:t>
                      </a:r>
                      <a:endParaRPr lang="ko-KR" altLang="en-US" sz="1000" b="1" i="0" u="none" strike="noStrike" dirty="0">
                        <a:solidFill>
                          <a:srgbClr val="FFFF00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price</a:t>
                      </a:r>
                      <a:endParaRPr lang="ko-KR" altLang="en-US" sz="1000" b="1" i="0" u="none" strike="noStrike" dirty="0">
                        <a:solidFill>
                          <a:srgbClr val="FFFF00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18,000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72,000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18,800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vol</a:t>
                      </a:r>
                      <a:endParaRPr lang="ko-KR" altLang="en-US" sz="1000" b="1" i="0" u="none" strike="noStrike" dirty="0">
                        <a:solidFill>
                          <a:srgbClr val="FFFF00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100ml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250ml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100ml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Sub </a:t>
                      </a:r>
                      <a:r>
                        <a:rPr lang="en-US" altLang="ko-KR" sz="1000" b="1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ingre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. </a:t>
                      </a:r>
                      <a:endParaRPr lang="ko-KR" altLang="en-US" sz="1000" b="1" i="0" u="none" strike="noStrike" dirty="0">
                        <a:solidFill>
                          <a:srgbClr val="FFFF00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Noble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snail </a:t>
                      </a:r>
                      <a:r>
                        <a:rPr lang="en-US" altLang="ko-KR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mucin</a:t>
                      </a:r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, </a:t>
                      </a:r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EGF, </a:t>
                      </a:r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pomegranate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Caviar,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 jojoba seed oil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Snail </a:t>
                      </a:r>
                      <a:r>
                        <a:rPr lang="en-US" altLang="ko-K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mucin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Ebrima" pitchFamily="2" charset="0"/>
                          <a:ea typeface="Ebrima" pitchFamily="2" charset="0"/>
                          <a:cs typeface="Ebrima" pitchFamily="2" charset="0"/>
                        </a:rPr>
                        <a:t>, Caviar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Ebrima" pitchFamily="2" charset="0"/>
                        <a:cs typeface="Ebrim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628004"/>
            <a:ext cx="363301" cy="86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62" y="1665441"/>
            <a:ext cx="326831" cy="82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직사각형 76"/>
          <p:cNvSpPr/>
          <p:nvPr/>
        </p:nvSpPr>
        <p:spPr>
          <a:xfrm>
            <a:off x="5148064" y="694804"/>
            <a:ext cx="1296144" cy="3454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72000" y="4653136"/>
            <a:ext cx="43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Special, luxury treatment of the Professional spa</a:t>
            </a:r>
            <a:r>
              <a:rPr lang="ko-KR" altLang="en-US" sz="1200" b="1" dirty="0" smtClean="0">
                <a:latin typeface="Ebrima" pitchFamily="2" charset="0"/>
                <a:cs typeface="Ebrima" pitchFamily="2" charset="0"/>
              </a:rPr>
              <a:t>  </a:t>
            </a:r>
            <a:endParaRPr lang="en-US" altLang="ko-KR" sz="12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can be done at your Home for Absolutely reasonable price</a:t>
            </a:r>
            <a:r>
              <a:rPr lang="en-US" altLang="ko-KR" sz="12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!</a:t>
            </a:r>
            <a:r>
              <a:rPr lang="ko-KR" altLang="en-US" sz="1200" b="1" dirty="0" smtClean="0">
                <a:latin typeface="Ebrima" pitchFamily="2" charset="0"/>
                <a:cs typeface="Ebrima" pitchFamily="2" charset="0"/>
              </a:rPr>
              <a:t> </a:t>
            </a:r>
            <a:endParaRPr lang="ko-KR" altLang="en-US" sz="1200" b="1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574124" y="5323274"/>
            <a:ext cx="48224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b="1" dirty="0" smtClean="0"/>
              <a:t>Ginseng-fed snail and Cell Growth factor, EGF, </a:t>
            </a:r>
            <a:r>
              <a:rPr lang="ko-KR" altLang="en-US" sz="1200" b="1" dirty="0" smtClean="0"/>
              <a:t> </a:t>
            </a:r>
            <a:endParaRPr lang="en-US" altLang="ko-KR" sz="1200" b="1" dirty="0" smtClean="0"/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boost up the anti-aging effect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200" b="1" dirty="0" smtClean="0"/>
              <a:t>!</a:t>
            </a:r>
            <a:endParaRPr lang="ko-KR" altLang="en-US" sz="1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574124" y="6061032"/>
            <a:ext cx="456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200" b="1" dirty="0" smtClean="0">
                <a:latin typeface="Ebrima" pitchFamily="2" charset="0"/>
                <a:cs typeface="Ebrima" pitchFamily="2" charset="0"/>
              </a:rPr>
              <a:t> </a:t>
            </a:r>
            <a:r>
              <a:rPr lang="en-US" altLang="ko-KR" sz="12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Non-drying mask, super nourishing formula</a:t>
            </a:r>
            <a:r>
              <a:rPr lang="ko-KR" altLang="en-US" sz="1200" b="1" dirty="0" smtClean="0">
                <a:latin typeface="Ebrima" pitchFamily="2" charset="0"/>
                <a:cs typeface="Ebrima" pitchFamily="2" charset="0"/>
              </a:rPr>
              <a:t> </a:t>
            </a:r>
            <a:endParaRPr lang="en-US" altLang="ko-KR" sz="12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r>
              <a:rPr lang="en-US" altLang="ko-KR" sz="12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                           offers an </a:t>
            </a:r>
            <a:r>
              <a:rPr lang="en-US" altLang="ko-KR" sz="1200" b="1" dirty="0" smtClean="0">
                <a:solidFill>
                  <a:srgbClr val="FF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effectiv</a:t>
            </a:r>
            <a:r>
              <a:rPr lang="en-US" altLang="ko-KR" sz="1200" b="1" dirty="0" smtClean="0">
                <a:solidFill>
                  <a:srgbClr val="FF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 Gold Therapy Care</a:t>
            </a:r>
            <a:r>
              <a:rPr lang="en-US" altLang="ko-KR" sz="1200" b="1" dirty="0" smtClean="0">
                <a:solidFill>
                  <a:srgbClr val="FF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!</a:t>
            </a:r>
            <a:r>
              <a:rPr lang="ko-KR" altLang="en-US" sz="1200" b="1" dirty="0" smtClean="0">
                <a:solidFill>
                  <a:srgbClr val="FF0000"/>
                </a:solidFill>
                <a:latin typeface="Ebrima" pitchFamily="2" charset="0"/>
                <a:cs typeface="Ebrima" pitchFamily="2" charset="0"/>
              </a:rPr>
              <a:t> </a:t>
            </a:r>
            <a:endParaRPr lang="ko-KR" altLang="en-US" sz="1200" b="1" dirty="0">
              <a:solidFill>
                <a:srgbClr val="FF0000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02" name="대각선 방향의 모서리가 둥근 사각형 101"/>
          <p:cNvSpPr/>
          <p:nvPr/>
        </p:nvSpPr>
        <p:spPr>
          <a:xfrm>
            <a:off x="4610021" y="188640"/>
            <a:ext cx="2122219" cy="360040"/>
          </a:xfrm>
          <a:prstGeom prst="round2DiagRect">
            <a:avLst>
              <a:gd name="adj1" fmla="val 10303"/>
              <a:gd name="adj2" fmla="val 0"/>
            </a:avLst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endParaRPr lang="en-US" altLang="ko-KR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0672"/>
            <a:ext cx="937231" cy="165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대각선 방향의 모서리가 둥근 사각형 103"/>
          <p:cNvSpPr/>
          <p:nvPr/>
        </p:nvSpPr>
        <p:spPr>
          <a:xfrm>
            <a:off x="4595136" y="4509120"/>
            <a:ext cx="4369351" cy="2160240"/>
          </a:xfrm>
          <a:prstGeom prst="round2DiagRect">
            <a:avLst>
              <a:gd name="adj1" fmla="val 10303"/>
              <a:gd name="adj2" fmla="val 0"/>
            </a:avLst>
          </a:prstGeom>
          <a:noFill/>
          <a:ln w="6350"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ko-KR" sz="900" b="1" dirty="0" smtClean="0">
              <a:solidFill>
                <a:srgbClr val="C00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74" y="1551862"/>
            <a:ext cx="409318" cy="104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41362" y="4691241"/>
            <a:ext cx="2822526" cy="2070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ko-KR" altLang="en-US" sz="900" dirty="0">
                <a:solidFill>
                  <a:prstClr val="black"/>
                </a:solidFill>
              </a:rPr>
              <a:t> </a:t>
            </a:r>
            <a:r>
              <a:rPr lang="en-US" altLang="ko-KR" sz="900" b="1" u="sng" dirty="0">
                <a:solidFill>
                  <a:prstClr val="black"/>
                </a:solidFill>
              </a:rPr>
              <a:t>“Gold </a:t>
            </a:r>
            <a:r>
              <a:rPr lang="en-US" altLang="ko-KR" sz="900" b="1" u="sng" dirty="0" err="1">
                <a:solidFill>
                  <a:prstClr val="black"/>
                </a:solidFill>
              </a:rPr>
              <a:t>antiaging</a:t>
            </a:r>
            <a:r>
              <a:rPr lang="en-US" altLang="ko-KR" sz="900" b="1" u="sng" dirty="0">
                <a:solidFill>
                  <a:prstClr val="black"/>
                </a:solidFill>
              </a:rPr>
              <a:t> care can be done at home.”</a:t>
            </a:r>
          </a:p>
          <a:p>
            <a:pPr lvl="0">
              <a:lnSpc>
                <a:spcPct val="120000"/>
              </a:lnSpc>
            </a:pPr>
            <a:r>
              <a:rPr lang="en-US" altLang="ko-KR" sz="900" dirty="0">
                <a:solidFill>
                  <a:prstClr val="black"/>
                </a:solidFill>
              </a:rPr>
              <a:t> The gold therapy, a luxury skin treatment </a:t>
            </a:r>
            <a:r>
              <a:rPr lang="en-US" altLang="ko-KR" sz="900" dirty="0" smtClean="0">
                <a:solidFill>
                  <a:prstClr val="black"/>
                </a:solidFill>
              </a:rPr>
              <a:t>service </a:t>
            </a:r>
            <a:r>
              <a:rPr lang="en-US" altLang="ko-KR" sz="900" dirty="0">
                <a:solidFill>
                  <a:prstClr val="black"/>
                </a:solidFill>
              </a:rPr>
              <a:t>done at the spa or dermatologist’s, can now be done at your own place for much lower price. </a:t>
            </a:r>
            <a:r>
              <a:rPr lang="en-US" altLang="ko-KR" sz="900" dirty="0" smtClean="0">
                <a:solidFill>
                  <a:prstClr val="black"/>
                </a:solidFill>
              </a:rPr>
              <a:t>It contains the real 24 K gold, which has an excellent </a:t>
            </a:r>
            <a:r>
              <a:rPr lang="en-US" altLang="ko-KR" sz="900" dirty="0" err="1" smtClean="0">
                <a:solidFill>
                  <a:prstClr val="black"/>
                </a:solidFill>
              </a:rPr>
              <a:t>antiaging</a:t>
            </a:r>
            <a:r>
              <a:rPr lang="en-US" altLang="ko-KR" sz="900" dirty="0" smtClean="0">
                <a:solidFill>
                  <a:prstClr val="black"/>
                </a:solidFill>
              </a:rPr>
              <a:t> power. It will stimulate the poor circulation , detoxifies and offers lifting effect. And 24K gold is not everything this mask contains. It also contains ginseng-fed snail </a:t>
            </a:r>
            <a:r>
              <a:rPr lang="en-US" altLang="ko-KR" sz="900" dirty="0" err="1" smtClean="0">
                <a:solidFill>
                  <a:prstClr val="black"/>
                </a:solidFill>
              </a:rPr>
              <a:t>mucin</a:t>
            </a:r>
            <a:r>
              <a:rPr lang="en-US" altLang="ko-KR" sz="900" dirty="0" smtClean="0">
                <a:solidFill>
                  <a:prstClr val="black"/>
                </a:solidFill>
              </a:rPr>
              <a:t> , great renewing-agent, EGF and </a:t>
            </a:r>
            <a:r>
              <a:rPr lang="en-US" altLang="ko-KR" sz="900" dirty="0" err="1" smtClean="0">
                <a:solidFill>
                  <a:prstClr val="black"/>
                </a:solidFill>
              </a:rPr>
              <a:t>phyto</a:t>
            </a:r>
            <a:r>
              <a:rPr lang="en-US" altLang="ko-KR" sz="900" dirty="0" smtClean="0">
                <a:solidFill>
                  <a:prstClr val="black"/>
                </a:solidFill>
              </a:rPr>
              <a:t>-estrogen pomegranate. Your skin deserves this special &amp; luxurious treatment. </a:t>
            </a:r>
            <a:endParaRPr lang="en-US" altLang="ko-KR" sz="9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34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648</Words>
  <Application>Microsoft Office PowerPoint</Application>
  <PresentationFormat>화면 슬라이드 쇼(4:3)</PresentationFormat>
  <Paragraphs>106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karin</cp:lastModifiedBy>
  <cp:revision>71</cp:revision>
  <cp:lastPrinted>2015-04-24T02:54:30Z</cp:lastPrinted>
  <dcterms:created xsi:type="dcterms:W3CDTF">2006-10-05T04:04:58Z</dcterms:created>
  <dcterms:modified xsi:type="dcterms:W3CDTF">2015-05-04T21:25:27Z</dcterms:modified>
</cp:coreProperties>
</file>